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handoutMasterIdLst>
    <p:handoutMasterId r:id="rId10"/>
  </p:handoutMasterIdLst>
  <p:sldIdLst>
    <p:sldId id="356" r:id="rId2"/>
    <p:sldId id="369" r:id="rId3"/>
    <p:sldId id="370" r:id="rId4"/>
    <p:sldId id="366" r:id="rId5"/>
    <p:sldId id="367" r:id="rId6"/>
    <p:sldId id="361" r:id="rId7"/>
    <p:sldId id="375" r:id="rId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84" autoAdjust="0"/>
    <p:restoredTop sz="94704" autoAdjust="0"/>
  </p:normalViewPr>
  <p:slideViewPr>
    <p:cSldViewPr snapToGrid="0" showGuides="1">
      <p:cViewPr>
        <p:scale>
          <a:sx n="59" d="100"/>
          <a:sy n="59" d="100"/>
        </p:scale>
        <p:origin x="-3456" y="-133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p:scale>
          <a:sx n="100" d="100"/>
          <a:sy n="100" d="100"/>
        </p:scale>
        <p:origin x="-1878" y="-1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975" indent="-180975" algn="l" defTabSz="914400" rtl="0" eaLnBrk="1" latinLnBrk="0" hangingPunct="1">
      <a:buClr>
        <a:schemeClr val="accent1"/>
      </a:buClr>
      <a:buSzPct val="100000"/>
      <a:buFont typeface="Wingdings" pitchFamily="2" charset="2"/>
      <a:buChar char=""/>
      <a:defRPr sz="1100" kern="1200">
        <a:solidFill>
          <a:schemeClr val="tx1"/>
        </a:solidFill>
        <a:latin typeface="+mn-lt"/>
        <a:ea typeface="+mn-ea"/>
        <a:cs typeface="+mn-cs"/>
      </a:defRPr>
    </a:lvl2pPr>
    <a:lvl3pPr marL="357188" indent="-17621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7" name="Rectangle 6"/>
          <p:cNvSpPr/>
          <p:nvPr userDrawn="1"/>
        </p:nvSpPr>
        <p:spPr bwMode="gray">
          <a:xfrm>
            <a:off x="324000" y="0"/>
            <a:ext cx="8496000" cy="162000"/>
          </a:xfrm>
          <a:prstGeom prst="rect">
            <a:avLst/>
          </a:prstGeom>
          <a:solidFill>
            <a:schemeClr val="tx2">
              <a:lumMod val="75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77800" y="6553200"/>
            <a:ext cx="9410700" cy="304800"/>
          </a:xfrm>
          <a:prstGeom prst="rect">
            <a:avLst/>
          </a:prstGeom>
          <a:solidFill>
            <a:schemeClr val="bg2">
              <a:lumMod val="75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10" name="TextBox 9"/>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2014 SAP AG or an SAP affiliate company. All rights reserved.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US" sz="2400" b="1" kern="1200" noProof="0" dirty="0" smtClean="0">
                <a:solidFill>
                  <a:schemeClr val="accent2"/>
                </a:solidFill>
                <a:latin typeface="+mj-lt"/>
                <a:ea typeface="+mj-ea"/>
                <a:cs typeface="+mj-cs"/>
              </a:rPr>
              <a:t>© 2014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4000" y="1692000"/>
            <a:ext cx="8496150" cy="3539430"/>
          </a:xfrm>
          <a:prstGeom prst="rect">
            <a:avLst/>
          </a:prstGeom>
          <a:noFill/>
        </p:spPr>
        <p:txBody>
          <a:bodyPr wrap="square" lIns="0" tIns="0" rIns="0" bIns="0" rtlCol="0">
            <a:spAutoFit/>
          </a:bodyPr>
          <a:lstStyle/>
          <a:p>
            <a:r>
              <a:rPr lang="en-US" sz="10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AG or an </a:t>
            </a:r>
          </a:p>
          <a:p>
            <a:r>
              <a:rPr lang="en-US" sz="1000" kern="1200" dirty="0" smtClean="0">
                <a:solidFill>
                  <a:schemeClr val="tx1"/>
                </a:solidFill>
                <a:latin typeface="Arial"/>
                <a:ea typeface="MS PGothic" pitchFamily="34" charset="-128"/>
                <a:cs typeface="+mn-cs"/>
              </a:rPr>
              <a:t>SAP affiliate company.</a:t>
            </a:r>
          </a:p>
          <a:p>
            <a:pPr>
              <a:spcBef>
                <a:spcPts val="1200"/>
              </a:spcBef>
            </a:pPr>
            <a:r>
              <a:rPr lang="en-US" sz="10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(or an SAP affiliate company) in Germany and other countries. Please see </a:t>
            </a:r>
            <a:r>
              <a:rPr lang="en-US" sz="1000" kern="1200" dirty="0" smtClean="0">
                <a:solidFill>
                  <a:schemeClr val="tx1"/>
                </a:solidFill>
                <a:latin typeface="Arial"/>
                <a:ea typeface="MS PGothic" pitchFamily="34" charset="-128"/>
                <a:cs typeface="+mn-cs"/>
                <a:hlinkClick r:id="rId2"/>
              </a:rPr>
              <a:t>http://global12.sap.com/corporate-en/legal/copyright/index.epx</a:t>
            </a:r>
            <a:r>
              <a:rPr lang="en-US" sz="10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000" kern="1200" dirty="0"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smtClean="0">
                <a:solidFill>
                  <a:schemeClr val="tx1"/>
                </a:solidFill>
                <a:latin typeface="Arial"/>
                <a:ea typeface="MS PGothic" pitchFamily="34" charset="-128"/>
                <a:cs typeface="+mn-cs"/>
              </a:rPr>
              <a:t>National product specifications may vary.</a:t>
            </a:r>
          </a:p>
          <a:p>
            <a:pPr>
              <a:spcBef>
                <a:spcPts val="1200"/>
              </a:spcBef>
            </a:pPr>
            <a:r>
              <a:rPr lang="en-US" sz="1000" kern="1200" dirty="0" smtClean="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services, if any. Nothing herein should be construed as constituting an additional warranty. </a:t>
            </a:r>
          </a:p>
          <a:p>
            <a:pPr>
              <a:spcBef>
                <a:spcPts val="1200"/>
              </a:spcBef>
            </a:pPr>
            <a:r>
              <a:rPr lang="en-US" sz="1000" kern="1200" dirty="0" smtClean="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de-DE" sz="2400" b="1" kern="1200" noProof="0" dirty="0" smtClean="0">
                <a:solidFill>
                  <a:schemeClr val="accent2"/>
                </a:solidFill>
                <a:latin typeface="+mj-lt"/>
                <a:ea typeface="+mj-ea"/>
                <a:cs typeface="+mj-cs"/>
              </a:rPr>
              <a:t>© 2014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96150" cy="4001095"/>
          </a:xfrm>
          <a:prstGeom prst="rect">
            <a:avLst/>
          </a:prstGeom>
          <a:noFill/>
        </p:spPr>
        <p:txBody>
          <a:bodyPr wrap="square" lIns="0" tIns="0" rIns="0" bIns="0" rtlCol="0">
            <a:spAutoFit/>
          </a:bodyPr>
          <a:lstStyle/>
          <a:p>
            <a:r>
              <a:rPr lang="de-DE" sz="10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AG oder ein SAP-Konzernunternehmen nicht gestattet.</a:t>
            </a:r>
          </a:p>
          <a:p>
            <a:pPr>
              <a:spcBef>
                <a:spcPts val="1200"/>
              </a:spcBef>
            </a:pPr>
            <a:r>
              <a:rPr lang="de-DE" sz="10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SAP AG (oder von einem SAP-Konzernunternehmen) in Deutschland und verschiedenen anderen Ländern weltweit.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Weitere Hinweise und Informationen zum Markenrecht finden Sie unter </a:t>
            </a:r>
            <a:r>
              <a:rPr lang="de-DE" sz="1000" kern="1200" noProof="0" dirty="0" smtClean="0">
                <a:solidFill>
                  <a:schemeClr val="tx1"/>
                </a:solidFill>
                <a:effectLst/>
                <a:latin typeface="Arial"/>
                <a:ea typeface="+mn-ea"/>
                <a:cs typeface="+mn-cs"/>
                <a:hlinkClick r:id="rId2"/>
              </a:rPr>
              <a:t>http://global.sap.com/corporate-de/legal/copyright/index.epx</a:t>
            </a:r>
            <a:r>
              <a:rPr lang="de-DE" sz="1000" kern="1200" noProof="0" dirty="0" smtClean="0">
                <a:solidFill>
                  <a:schemeClr val="tx1"/>
                </a:solidFill>
                <a:effectLst/>
                <a:latin typeface="Arial"/>
                <a:ea typeface="+mn-ea"/>
                <a:cs typeface="+mn-cs"/>
              </a:rPr>
              <a:t>.</a:t>
            </a:r>
          </a:p>
          <a:p>
            <a:pPr>
              <a:spcBef>
                <a:spcPts val="1200"/>
              </a:spcBef>
            </a:pPr>
            <a:r>
              <a:rPr lang="de-DE" sz="1000" kern="1200" noProof="0" dirty="0" smtClean="0">
                <a:solidFill>
                  <a:schemeClr val="tx1"/>
                </a:solidFill>
                <a:effectLst/>
                <a:latin typeface="Arial"/>
                <a:ea typeface="+mn-ea"/>
                <a:cs typeface="+mn-cs"/>
              </a:rPr>
              <a:t>Die von SAP AG oder deren Vertriebsfirmen angebotenen Softwareprodukte können Softwarekomponenten auch anderer Softwarehersteller enthalten.</a:t>
            </a:r>
          </a:p>
          <a:p>
            <a:pPr>
              <a:spcBef>
                <a:spcPts val="1200"/>
              </a:spcBef>
            </a:pPr>
            <a:r>
              <a:rPr lang="de-DE" sz="10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000" kern="1200" noProof="0" dirty="0" smtClean="0">
                <a:solidFill>
                  <a:schemeClr val="tx1"/>
                </a:solidFill>
                <a:effectLst/>
                <a:latin typeface="Arial"/>
                <a:ea typeface="+mn-ea"/>
                <a:cs typeface="+mn-cs"/>
              </a:rPr>
              <a:t>Die vorliegenden Unterlagen werden von der SAP AG oder einem SAP-Konzernunternehmen bereitgestellt und dienen ausschließlich zu Informations-zwecken. Die SAP AG oder ihre Konzernunternehmen übernehmen keinerlei Haftung oder Gewährleistung für Fehler oder Unvollständigkeiten in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dieser Publikation. Die SAP AG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000" kern="1200" noProof="0" dirty="0" smtClean="0">
                <a:solidFill>
                  <a:schemeClr val="tx1"/>
                </a:solidFill>
                <a:effectLst/>
                <a:latin typeface="Arial"/>
                <a:ea typeface="+mn-ea"/>
                <a:cs typeface="+mn-cs"/>
              </a:rPr>
              <a:t>Insbesondere sind die SAP AG oder ihre Konzernunternehmen in keiner Weise verpflichtet, in dieser Publikation oder einer zugehörigen Präsentation dargestellte Geschäftsabläufe zu verfolgen oder hierin wiedergegebene Funktionen zu entwickeln oder zu veröffentlichen. Diese Publikation oder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eine zugehörige Präsentation, die Strategie und etwaige künftige Entwicklungen, Produkte und/oder Plattformen der SAP AG oder ihrer Konzern-</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unternehmen können von der SAP AG oder ihren Konzernunternehmen jederzeit und ohne Angabe von Gründen unangekündigt geändert werden.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tatsächlichen Ergebnisse von den Erwartungen abweichen können. Die vorausschauenden Aussagen geben die Sicht zu dem Zeitpunkt wieder,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4000" y="324000"/>
            <a:ext cx="8496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Supergraphic">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pic>
        <p:nvPicPr>
          <p:cNvPr id="6" name="Picture 5" descr="\\dwdf032\cmedia\Templates_Guidelines\eOn\_Presentations\_Templates\Cloud_from_BrandTool\SAP_Cloud_lg_rgb_65.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10412" r="5396" b="20934"/>
          <a:stretch/>
        </p:blipFill>
        <p:spPr bwMode="auto">
          <a:xfrm>
            <a:off x="3174999" y="1"/>
            <a:ext cx="5645151" cy="229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45475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26658"/>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2014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
        <p:nvSpPr>
          <p:cNvPr id="5" name="Information_Classification"/>
          <p:cNvSpPr txBox="1"/>
          <p:nvPr/>
        </p:nvSpPr>
        <p:spPr>
          <a:xfrm>
            <a:off x="7721600" y="6620293"/>
            <a:ext cx="1905000" cy="153888"/>
          </a:xfrm>
          <a:prstGeom prst="rect">
            <a:avLst/>
          </a:prstGeom>
          <a:noFill/>
        </p:spPr>
        <p:txBody>
          <a:bodyPr vert="horz" wrap="square" lIns="0" tIns="0" rIns="0" bIns="0" rtlCol="0">
            <a:spAutoFit/>
          </a:bodyPr>
          <a:lstStyle/>
          <a:p>
            <a:pPr algn="l" fontAlgn="base">
              <a:spcBef>
                <a:spcPts val="600"/>
              </a:spcBef>
              <a:spcAft>
                <a:spcPct val="0"/>
              </a:spcAft>
              <a:buClr>
                <a:srgbClr val="F0AB00"/>
              </a:buClr>
              <a:buSzPct val="80000"/>
            </a:pPr>
            <a:r>
              <a:rPr kumimoji="0" lang="de-CH" sz="1000" b="0" i="0" u="none" kern="0" baseline="0" dirty="0" smtClean="0">
                <a:solidFill>
                  <a:srgbClr val="FFFFFF"/>
                </a:solidFill>
                <a:latin typeface="Arial"/>
                <a:ea typeface="Arial Unicode MS"/>
                <a:cs typeface="Arial Unicode MS" pitchFamily="34" charset="-128"/>
                <a:sym typeface="Arial"/>
              </a:rPr>
              <a:t>Public</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711" r:id="rId6"/>
    <p:sldLayoutId id="2147483689" r:id="rId7"/>
    <p:sldLayoutId id="2147483702" r:id="rId8"/>
    <p:sldLayoutId id="2147483684" r:id="rId9"/>
    <p:sldLayoutId id="2147483665" r:id="rId10"/>
    <p:sldLayoutId id="2147483683" r:id="rId11"/>
    <p:sldLayoutId id="2147483687" r:id="rId12"/>
    <p:sldLayoutId id="2147483710" r:id="rId13"/>
    <p:sldLayoutId id="2147483686" r:id="rId14"/>
    <p:sldLayoutId id="2147483669" r:id="rId15"/>
    <p:sldLayoutId id="2147483691" r:id="rId16"/>
    <p:sldLayoutId id="2147483688" r:id="rId17"/>
    <p:sldLayoutId id="2147483703" r:id="rId18"/>
    <p:sldLayoutId id="2147483685" r:id="rId19"/>
    <p:sldLayoutId id="2147483692" r:id="rId20"/>
    <p:sldLayoutId id="2147483674" r:id="rId21"/>
    <p:sldLayoutId id="2147483705" r:id="rId22"/>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0.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jpe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jpeg"/><Relationship Id="rId10" Type="http://schemas.openxmlformats.org/officeDocument/2006/relationships/image" Target="../media/image29.jpeg"/><Relationship Id="rId4" Type="http://schemas.openxmlformats.org/officeDocument/2006/relationships/image" Target="../media/image24.jp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j03993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gray">
          <a:xfrm>
            <a:off x="324000" y="-2"/>
            <a:ext cx="8496000" cy="2093845"/>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324000" y="0"/>
            <a:ext cx="8496000" cy="162000"/>
          </a:xfrm>
          <a:prstGeom prst="rect">
            <a:avLst/>
          </a:prstGeom>
          <a:solidFill>
            <a:schemeClr val="tx2">
              <a:lumMod val="75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normAutofit fontScale="90000"/>
          </a:bodyPr>
          <a:lstStyle/>
          <a:p>
            <a:r>
              <a:rPr lang="en-US" dirty="0" smtClean="0"/>
              <a:t>Where? </a:t>
            </a:r>
            <a:br>
              <a:rPr lang="en-US" dirty="0" smtClean="0"/>
            </a:br>
            <a:r>
              <a:rPr lang="en-US" sz="3200" dirty="0" smtClean="0"/>
              <a:t>Find Friends, Co-Workers and maneuver through Buildings</a:t>
            </a:r>
            <a:r>
              <a:rPr lang="en-US" dirty="0" smtClean="0"/>
              <a:t/>
            </a:r>
            <a:br>
              <a:rPr lang="en-US" dirty="0" smtClean="0"/>
            </a:br>
            <a:endParaRPr lang="en-US" dirty="0"/>
          </a:p>
        </p:txBody>
      </p:sp>
      <p:sp>
        <p:nvSpPr>
          <p:cNvPr id="3" name="TextBox 2"/>
          <p:cNvSpPr txBox="1"/>
          <p:nvPr/>
        </p:nvSpPr>
        <p:spPr>
          <a:xfrm>
            <a:off x="231818" y="6342536"/>
            <a:ext cx="5924281" cy="369332"/>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2400" kern="0" dirty="0" smtClean="0">
                <a:solidFill>
                  <a:schemeClr val="bg1"/>
                </a:solidFill>
                <a:ea typeface="Arial Unicode MS" pitchFamily="34" charset="-128"/>
                <a:cs typeface="Arial Unicode MS" pitchFamily="34" charset="-128"/>
              </a:rPr>
              <a:t>Matthias Thoma  Florian Antonescu </a:t>
            </a:r>
            <a:endParaRPr lang="de-CH" sz="2400" kern="0" dirty="0" err="1" smtClean="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3047801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gray">
          <a:xfrm>
            <a:off x="4501962" y="1947988"/>
            <a:ext cx="2892056" cy="1630656"/>
          </a:xfrm>
          <a:prstGeom prst="rect">
            <a:avLst/>
          </a:prstGeom>
          <a:solidFill>
            <a:schemeClr val="bg1">
              <a:lumMod val="9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CH" b="0" i="0" u="none" strike="noStrike" kern="0" cap="none" spc="0" normalizeH="0" baseline="0" noProof="0" dirty="0" smtClean="0">
              <a:ln>
                <a:solidFill>
                  <a:schemeClr val="tx2"/>
                </a:solidFill>
              </a:ln>
              <a:solidFill>
                <a:schemeClr val="tx2"/>
              </a:solidFill>
              <a:effectLst/>
              <a:uLnTx/>
              <a:uFillTx/>
              <a:ea typeface="Arial Unicode MS" pitchFamily="34" charset="-128"/>
              <a:cs typeface="Arial Unicode MS" pitchFamily="34" charset="-128"/>
            </a:endParaRPr>
          </a:p>
        </p:txBody>
      </p:sp>
      <p:sp>
        <p:nvSpPr>
          <p:cNvPr id="24" name="Title 23"/>
          <p:cNvSpPr>
            <a:spLocks noGrp="1"/>
          </p:cNvSpPr>
          <p:nvPr>
            <p:ph type="title"/>
          </p:nvPr>
        </p:nvSpPr>
        <p:spPr/>
        <p:txBody>
          <a:bodyPr/>
          <a:lstStyle/>
          <a:p>
            <a:r>
              <a:rPr lang="en-US" dirty="0" smtClean="0"/>
              <a:t>Team</a:t>
            </a:r>
            <a:endParaRPr lang="en-US" b="0" dirty="0"/>
          </a:p>
        </p:txBody>
      </p:sp>
      <p:sp>
        <p:nvSpPr>
          <p:cNvPr id="3" name="Text Placeholder 2"/>
          <p:cNvSpPr>
            <a:spLocks noGrp="1"/>
          </p:cNvSpPr>
          <p:nvPr>
            <p:ph type="body" sz="quarter" idx="10"/>
          </p:nvPr>
        </p:nvSpPr>
        <p:spPr>
          <a:xfrm>
            <a:off x="324000" y="1124018"/>
            <a:ext cx="4165200" cy="1720800"/>
          </a:xfrm>
        </p:spPr>
        <p:txBody>
          <a:bodyPr/>
          <a:lstStyle/>
          <a:p>
            <a:r>
              <a:rPr lang="en-US" dirty="0" smtClean="0"/>
              <a:t>Florian Antonescu</a:t>
            </a:r>
          </a:p>
        </p:txBody>
      </p:sp>
      <p:sp>
        <p:nvSpPr>
          <p:cNvPr id="4" name="Text Placeholder 3"/>
          <p:cNvSpPr>
            <a:spLocks noGrp="1"/>
          </p:cNvSpPr>
          <p:nvPr>
            <p:ph type="body" sz="quarter" idx="14"/>
          </p:nvPr>
        </p:nvSpPr>
        <p:spPr>
          <a:xfrm>
            <a:off x="4680557" y="1111139"/>
            <a:ext cx="4165200" cy="331295"/>
          </a:xfrm>
        </p:spPr>
        <p:txBody>
          <a:bodyPr/>
          <a:lstStyle/>
          <a:p>
            <a:r>
              <a:rPr lang="en-US" dirty="0" smtClean="0"/>
              <a:t>Matthias Thoma</a:t>
            </a:r>
          </a:p>
        </p:txBody>
      </p:sp>
      <p:pic>
        <p:nvPicPr>
          <p:cNvPr id="5" name="Picture Placeholder 4" descr="9fcfd510239e40aebf_preview.jpg"/>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33038" r="-33038"/>
          <a:stretch>
            <a:fillRect/>
          </a:stretch>
        </p:blipFill>
        <p:spPr>
          <a:xfrm>
            <a:off x="786808" y="1897102"/>
            <a:ext cx="2799907" cy="1658693"/>
          </a:xfrm>
        </p:spPr>
      </p:pic>
      <p:sp>
        <p:nvSpPr>
          <p:cNvPr id="2" name="TextBox 1"/>
          <p:cNvSpPr txBox="1"/>
          <p:nvPr/>
        </p:nvSpPr>
        <p:spPr>
          <a:xfrm>
            <a:off x="309092" y="4572000"/>
            <a:ext cx="3168203" cy="107721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2400" b="1" kern="0" dirty="0" err="1" smtClean="0">
                <a:ea typeface="Arial Unicode MS" pitchFamily="34" charset="-128"/>
                <a:cs typeface="Arial Unicode MS" pitchFamily="34" charset="-128"/>
              </a:rPr>
              <a:t>Where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we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are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from</a:t>
            </a:r>
            <a:r>
              <a:rPr lang="de-DE" sz="2400" kern="0" dirty="0">
                <a:ea typeface="Arial Unicode MS" pitchFamily="34" charset="-128"/>
                <a:cs typeface="Arial Unicode MS" pitchFamily="34" charset="-128"/>
              </a:rPr>
              <a:t> </a:t>
            </a:r>
            <a:r>
              <a:rPr lang="de-DE" sz="2400" kern="0" dirty="0" smtClean="0">
                <a:ea typeface="Arial Unicode MS" pitchFamily="34" charset="-128"/>
                <a:cs typeface="Arial Unicode MS" pitchFamily="34" charset="-128"/>
              </a:rPr>
              <a:t>?</a:t>
            </a:r>
          </a:p>
          <a:p>
            <a:pPr marL="285750" indent="-285750" fontAlgn="base">
              <a:spcBef>
                <a:spcPts val="600"/>
              </a:spcBef>
              <a:spcAft>
                <a:spcPct val="0"/>
              </a:spcAft>
              <a:buClr>
                <a:srgbClr val="F0AB00"/>
              </a:buClr>
              <a:buSzPct val="80000"/>
              <a:buFontTx/>
              <a:buChar char="-"/>
            </a:pPr>
            <a:r>
              <a:rPr lang="de-DE" sz="1800" kern="0" dirty="0" smtClean="0">
                <a:ea typeface="Arial Unicode MS" pitchFamily="34" charset="-128"/>
                <a:cs typeface="Arial Unicode MS" pitchFamily="34" charset="-128"/>
              </a:rPr>
              <a:t>SAP Research</a:t>
            </a:r>
          </a:p>
          <a:p>
            <a:pPr marL="285750" indent="-285750" fontAlgn="base">
              <a:spcBef>
                <a:spcPts val="600"/>
              </a:spcBef>
              <a:spcAft>
                <a:spcPct val="0"/>
              </a:spcAft>
              <a:buClr>
                <a:srgbClr val="F0AB00"/>
              </a:buClr>
              <a:buSzPct val="80000"/>
              <a:buFontTx/>
              <a:buChar char="-"/>
            </a:pPr>
            <a:r>
              <a:rPr lang="de-DE" sz="1800" kern="0" dirty="0" err="1" smtClean="0">
                <a:ea typeface="Arial Unicode MS" pitchFamily="34" charset="-128"/>
                <a:cs typeface="Arial Unicode MS" pitchFamily="34" charset="-128"/>
              </a:rPr>
              <a:t>PhD@University</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of</a:t>
            </a:r>
            <a:r>
              <a:rPr lang="de-DE" sz="1800" kern="0" dirty="0" smtClean="0">
                <a:ea typeface="Arial Unicode MS" pitchFamily="34" charset="-128"/>
                <a:cs typeface="Arial Unicode MS" pitchFamily="34" charset="-128"/>
              </a:rPr>
              <a:t> Bern</a:t>
            </a:r>
          </a:p>
        </p:txBody>
      </p:sp>
      <p:sp>
        <p:nvSpPr>
          <p:cNvPr id="10" name="TextBox 9"/>
          <p:cNvSpPr txBox="1"/>
          <p:nvPr/>
        </p:nvSpPr>
        <p:spPr>
          <a:xfrm>
            <a:off x="3994747" y="4572000"/>
            <a:ext cx="5267460" cy="170816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2400" b="1" kern="0" dirty="0" err="1" smtClean="0">
                <a:ea typeface="Arial Unicode MS" pitchFamily="34" charset="-128"/>
                <a:cs typeface="Arial Unicode MS" pitchFamily="34" charset="-128"/>
              </a:rPr>
              <a:t>What</a:t>
            </a:r>
            <a:r>
              <a:rPr lang="de-DE" sz="2400" b="1"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are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we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doing</a:t>
            </a:r>
            <a:r>
              <a:rPr lang="de-DE" sz="2400" kern="0" dirty="0">
                <a:ea typeface="Arial Unicode MS" pitchFamily="34" charset="-128"/>
                <a:cs typeface="Arial Unicode MS" pitchFamily="34" charset="-128"/>
              </a:rPr>
              <a:t>?</a:t>
            </a:r>
            <a:endParaRPr lang="de-DE" sz="2400"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Playing</a:t>
            </a:r>
            <a:r>
              <a:rPr lang="de-DE" kern="0" dirty="0" smtClean="0">
                <a:ea typeface="Arial Unicode MS" pitchFamily="34" charset="-128"/>
                <a:cs typeface="Arial Unicode MS" pitchFamily="34" charset="-128"/>
              </a:rPr>
              <a:t> and </a:t>
            </a:r>
            <a:r>
              <a:rPr lang="de-DE" kern="0" dirty="0" err="1" smtClean="0">
                <a:ea typeface="Arial Unicode MS" pitchFamily="34" charset="-128"/>
                <a:cs typeface="Arial Unicode MS" pitchFamily="34" charset="-128"/>
              </a:rPr>
              <a:t>fiddling</a:t>
            </a: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with</a:t>
            </a: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new</a:t>
            </a: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ideas</a:t>
            </a:r>
            <a:r>
              <a:rPr lang="de-DE" kern="0" dirty="0" smtClean="0">
                <a:ea typeface="Arial Unicode MS" pitchFamily="34" charset="-128"/>
                <a:cs typeface="Arial Unicode MS" pitchFamily="34" charset="-128"/>
              </a:rPr>
              <a:t> and</a:t>
            </a:r>
            <a:br>
              <a:rPr lang="de-DE" kern="0" dirty="0" smtClean="0">
                <a:ea typeface="Arial Unicode MS" pitchFamily="34" charset="-128"/>
                <a:cs typeface="Arial Unicode MS" pitchFamily="34" charset="-128"/>
              </a:rPr>
            </a:b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technologies</a:t>
            </a:r>
            <a:r>
              <a:rPr lang="de-DE" kern="0" dirty="0" smtClean="0">
                <a:ea typeface="Arial Unicode MS" pitchFamily="34" charset="-128"/>
                <a:cs typeface="Arial Unicode MS" pitchFamily="34" charset="-128"/>
              </a:rPr>
              <a:t> </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 Cloud, Mobile and Internet </a:t>
            </a:r>
            <a:r>
              <a:rPr lang="de-DE" sz="1800" kern="0" dirty="0" err="1" smtClean="0">
                <a:ea typeface="Arial Unicode MS" pitchFamily="34" charset="-128"/>
                <a:cs typeface="Arial Unicode MS" pitchFamily="34" charset="-128"/>
              </a:rPr>
              <a:t>of</a:t>
            </a:r>
            <a:r>
              <a:rPr lang="de-DE" sz="1800" kern="0" dirty="0" smtClean="0">
                <a:ea typeface="Arial Unicode MS" pitchFamily="34" charset="-128"/>
                <a:cs typeface="Arial Unicode MS" pitchFamily="34" charset="-128"/>
              </a:rPr>
              <a:t> Things</a:t>
            </a:r>
          </a:p>
          <a:p>
            <a:pPr marL="285750" indent="-285750" fontAlgn="base">
              <a:spcBef>
                <a:spcPts val="600"/>
              </a:spcBef>
              <a:spcAft>
                <a:spcPct val="0"/>
              </a:spcAft>
              <a:buClr>
                <a:srgbClr val="F0AB00"/>
              </a:buClr>
              <a:buSzPct val="80000"/>
              <a:buFontTx/>
              <a:buChar char="-"/>
            </a:pPr>
            <a:endParaRPr lang="de-CH" sz="1800" kern="0" dirty="0" err="1" smtClean="0">
              <a:ea typeface="Arial Unicode MS" pitchFamily="34" charset="-128"/>
              <a:cs typeface="Arial Unicode MS" pitchFamily="34" charset="-128"/>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4117" y="2010797"/>
            <a:ext cx="1706226" cy="15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89201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 the office?</a:t>
            </a:r>
            <a:endParaRPr lang="en-US" dirty="0"/>
          </a:p>
        </p:txBody>
      </p:sp>
      <p:pic>
        <p:nvPicPr>
          <p:cNvPr id="9" name="Picture Placeholder 4" descr="9fcfd510239e40aebf_preview.jpg"/>
          <p:cNvPicPr>
            <a:picLocks noChangeAspect="1"/>
          </p:cNvPicPr>
          <p:nvPr/>
        </p:nvPicPr>
        <p:blipFill>
          <a:blip r:embed="rId2" cstate="print">
            <a:extLst>
              <a:ext uri="{28A0092B-C50C-407E-A947-70E740481C1C}">
                <a14:useLocalDpi xmlns:a14="http://schemas.microsoft.com/office/drawing/2010/main" val="0"/>
              </a:ext>
            </a:extLst>
          </a:blip>
          <a:srcRect t="-2110" b="-2110"/>
          <a:stretch>
            <a:fillRect/>
          </a:stretch>
        </p:blipFill>
        <p:spPr>
          <a:xfrm>
            <a:off x="587902" y="3164738"/>
            <a:ext cx="1985930" cy="206974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791" y="3063808"/>
            <a:ext cx="1609584" cy="1866898"/>
          </a:xfrm>
          <a:prstGeom prst="rect">
            <a:avLst/>
          </a:prstGeom>
        </p:spPr>
      </p:pic>
      <p:sp>
        <p:nvSpPr>
          <p:cNvPr id="2" name="Cloud Callout 1"/>
          <p:cNvSpPr/>
          <p:nvPr/>
        </p:nvSpPr>
        <p:spPr bwMode="gray">
          <a:xfrm>
            <a:off x="708837" y="953923"/>
            <a:ext cx="3707219" cy="1928037"/>
          </a:xfrm>
          <a:prstGeom prst="cloudCallout">
            <a:avLst/>
          </a:prstGeom>
          <a:solidFill>
            <a:schemeClr val="accent1"/>
          </a:solidFill>
          <a:ln w="6350" algn="ctr">
            <a:noFill/>
            <a:miter lim="800000"/>
            <a:headEnd/>
            <a:tailEnd/>
          </a:ln>
        </p:spPr>
        <p:txBody>
          <a:bodyPr lIns="90000" tIns="72000" rIns="90000" bIns="72000" rtlCol="0" anchor="ctr"/>
          <a:lstStyle/>
          <a:p>
            <a:r>
              <a:rPr lang="en-US" sz="2000" dirty="0"/>
              <a:t>Where is my hard </a:t>
            </a:r>
            <a:r>
              <a:rPr lang="en-US" sz="2000" dirty="0" smtClean="0"/>
              <a:t>working </a:t>
            </a:r>
            <a:r>
              <a:rPr lang="en-US" sz="2000" dirty="0"/>
              <a:t>colleague Matthias Thoma?</a:t>
            </a:r>
          </a:p>
        </p:txBody>
      </p:sp>
      <p:cxnSp>
        <p:nvCxnSpPr>
          <p:cNvPr id="4" name="Straight Arrow Connector 3"/>
          <p:cNvCxnSpPr/>
          <p:nvPr/>
        </p:nvCxnSpPr>
        <p:spPr>
          <a:xfrm>
            <a:off x="3211033" y="4199611"/>
            <a:ext cx="2410046"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Oval Callout 5"/>
          <p:cNvSpPr/>
          <p:nvPr/>
        </p:nvSpPr>
        <p:spPr bwMode="gray">
          <a:xfrm>
            <a:off x="1454844" y="1127051"/>
            <a:ext cx="3287277" cy="1868323"/>
          </a:xfrm>
          <a:prstGeom prst="wedgeEllipseCallou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b="0" i="0" u="none" strike="noStrike" kern="0" cap="none" spc="0" normalizeH="0" baseline="0" noProof="0" dirty="0" err="1" smtClean="0">
                <a:ln>
                  <a:noFill/>
                </a:ln>
                <a:effectLst/>
                <a:uLnTx/>
                <a:uFillTx/>
                <a:ea typeface="Arial Unicode MS" pitchFamily="34" charset="-128"/>
                <a:cs typeface="Arial Unicode MS" pitchFamily="34" charset="-128"/>
              </a:rPr>
              <a:t>Where</a:t>
            </a:r>
            <a:r>
              <a:rPr kumimoji="0" lang="de-DE" b="0" i="0" u="none" strike="noStrike" kern="0" cap="none" spc="0" normalizeH="0" baseline="0" noProof="0" dirty="0" smtClean="0">
                <a:ln>
                  <a:noFill/>
                </a:ln>
                <a:effectLst/>
                <a:uLnTx/>
                <a:uFillTx/>
                <a:ea typeface="Arial Unicode MS" pitchFamily="34" charset="-128"/>
                <a:cs typeface="Arial Unicode MS" pitchFamily="34" charset="-128"/>
              </a:rPr>
              <a:t> </a:t>
            </a:r>
            <a:r>
              <a:rPr kumimoji="0" lang="de-DE" b="0" i="0" u="none" strike="noStrike" kern="0" cap="none" spc="0" normalizeH="0" baseline="0" noProof="0" dirty="0" err="1" smtClean="0">
                <a:ln>
                  <a:noFill/>
                </a:ln>
                <a:effectLst/>
                <a:uLnTx/>
                <a:uFillTx/>
                <a:ea typeface="Arial Unicode MS" pitchFamily="34" charset="-128"/>
                <a:cs typeface="Arial Unicode MS" pitchFamily="34" charset="-128"/>
              </a:rPr>
              <a:t>is</a:t>
            </a:r>
            <a:r>
              <a:rPr kumimoji="0" lang="de-DE" b="0" i="0" u="none" strike="noStrike" kern="0" cap="none" spc="0" normalizeH="0" baseline="0" noProof="0" dirty="0" smtClean="0">
                <a:ln>
                  <a:noFill/>
                </a:ln>
                <a:effectLst/>
                <a:uLnTx/>
                <a:uFillTx/>
                <a:ea typeface="Arial Unicode MS" pitchFamily="34" charset="-128"/>
                <a:cs typeface="Arial Unicode MS" pitchFamily="34" charset="-128"/>
              </a:rPr>
              <a:t> Matthias</a:t>
            </a:r>
            <a:r>
              <a:rPr kumimoji="0" lang="de-DE" b="0" i="0" u="none" strike="noStrike" kern="0" cap="none" spc="0" normalizeH="0" noProof="0" dirty="0" smtClean="0">
                <a:ln>
                  <a:noFill/>
                </a:ln>
                <a:effectLst/>
                <a:uLnTx/>
                <a:uFillTx/>
                <a:ea typeface="Arial Unicode MS" pitchFamily="34" charset="-128"/>
                <a:cs typeface="Arial Unicode MS" pitchFamily="34" charset="-128"/>
              </a:rPr>
              <a:t> Thoma?</a:t>
            </a:r>
            <a:endParaRPr kumimoji="0" lang="de-CH"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8204" y="2226403"/>
            <a:ext cx="4272759" cy="218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gray">
          <a:xfrm>
            <a:off x="6942667" y="5023368"/>
            <a:ext cx="2066654" cy="1683767"/>
          </a:xfrm>
          <a:prstGeom prst="rect">
            <a:avLst/>
          </a:prstGeom>
          <a:noFill/>
          <a:ln w="57150" algn="ctr">
            <a:solidFill>
              <a:srgbClr val="FF0000"/>
            </a:solidFill>
            <a:prstDash val="dash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CH"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6067497" y="6153137"/>
            <a:ext cx="743793"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Geo-</a:t>
            </a:r>
            <a:br>
              <a:rPr lang="de-DE" sz="1800" kern="0" dirty="0" smtClean="0">
                <a:ea typeface="Arial Unicode MS" pitchFamily="34" charset="-128"/>
                <a:cs typeface="Arial Unicode MS" pitchFamily="34" charset="-128"/>
              </a:rPr>
            </a:br>
            <a:r>
              <a:rPr lang="de-DE" sz="1800" kern="0" dirty="0" err="1" smtClean="0">
                <a:ea typeface="Arial Unicode MS" pitchFamily="34" charset="-128"/>
                <a:cs typeface="Arial Unicode MS" pitchFamily="34" charset="-128"/>
              </a:rPr>
              <a:t>fencing</a:t>
            </a:r>
            <a:endParaRPr lang="de-CH" sz="1800" kern="0" dirty="0" err="1" smtClean="0">
              <a:ea typeface="Arial Unicode MS" pitchFamily="34" charset="-128"/>
              <a:cs typeface="Arial Unicode MS" pitchFamily="34" charset="-128"/>
            </a:endParaRP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121" y="4129490"/>
            <a:ext cx="3578986" cy="2480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6"/>
          <p:cNvSpPr txBox="1">
            <a:spLocks/>
          </p:cNvSpPr>
          <p:nvPr/>
        </p:nvSpPr>
        <p:spPr bwMode="gray">
          <a:xfrm>
            <a:off x="2319306" y="330945"/>
            <a:ext cx="2013307"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smtClean="0"/>
              <a:t>In the office!</a:t>
            </a:r>
            <a:endParaRPr lang="en-US" dirty="0"/>
          </a:p>
        </p:txBody>
      </p:sp>
      <p:sp>
        <p:nvSpPr>
          <p:cNvPr id="22" name="Title 6"/>
          <p:cNvSpPr txBox="1">
            <a:spLocks/>
          </p:cNvSpPr>
          <p:nvPr/>
        </p:nvSpPr>
        <p:spPr bwMode="gray">
          <a:xfrm>
            <a:off x="2319306" y="330945"/>
            <a:ext cx="3149353"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smtClean="0"/>
              <a:t>Hiding at home!</a:t>
            </a:r>
            <a:endParaRPr lang="en-US"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4446" y="1086945"/>
            <a:ext cx="2256293" cy="2399097"/>
          </a:xfrm>
          <a:prstGeom prst="rect">
            <a:avLst/>
          </a:prstGeom>
        </p:spPr>
      </p:pic>
      <p:pic>
        <p:nvPicPr>
          <p:cNvPr id="18" name="Picture 17" descr="Screen Shot 2014-06-25 at 15.27.15.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6875" y="1026854"/>
            <a:ext cx="2272222" cy="2399097"/>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74" y="953923"/>
            <a:ext cx="2256293" cy="2399097"/>
          </a:xfrm>
          <a:prstGeom prst="rect">
            <a:avLst/>
          </a:prstGeom>
        </p:spPr>
      </p:pic>
      <p:pic>
        <p:nvPicPr>
          <p:cNvPr id="23" name="Picture 22" descr="Screen Shot 2014-06-25 at 15.27.15.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46885" y="953922"/>
            <a:ext cx="2272222" cy="2399097"/>
          </a:xfrm>
          <a:prstGeom prst="rect">
            <a:avLst/>
          </a:prstGeom>
        </p:spPr>
      </p:pic>
      <p:pic>
        <p:nvPicPr>
          <p:cNvPr id="24" name="Picture 23" descr="Screen Shot 2014-06-25 at 15.27.37.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7144" y="911123"/>
            <a:ext cx="2282647" cy="2410106"/>
          </a:xfrm>
          <a:prstGeom prst="rect">
            <a:avLst/>
          </a:prstGeom>
        </p:spPr>
      </p:pic>
      <p:pic>
        <p:nvPicPr>
          <p:cNvPr id="3" name="Picture 2" descr="File:Grundrissbeispiel Zellenbüro.jpg"/>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8662" y="5199405"/>
            <a:ext cx="1652301" cy="14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8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8"/>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8" grpId="0" animBg="1"/>
      <p:bldP spid="14" grpId="0"/>
      <p:bldP spid="21" grpId="0"/>
      <p:bldP spid="21" grpId="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After work </a:t>
            </a:r>
            <a:endParaRPr lang="en-US" dirty="0"/>
          </a:p>
        </p:txBody>
      </p:sp>
      <p:sp>
        <p:nvSpPr>
          <p:cNvPr id="10" name="Rounded Rectangular Callout 9"/>
          <p:cNvSpPr/>
          <p:nvPr/>
        </p:nvSpPr>
        <p:spPr bwMode="gray">
          <a:xfrm>
            <a:off x="1713936" y="1299414"/>
            <a:ext cx="3190397" cy="1849536"/>
          </a:xfrm>
          <a:prstGeom prst="wedgeRoundRectCallo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r>
              <a:rPr lang="en-US" sz="2400" dirty="0" smtClean="0"/>
              <a:t>Where is that party-goer Matthias </a:t>
            </a:r>
            <a:r>
              <a:rPr lang="en-US" sz="2400" dirty="0" err="1" smtClean="0"/>
              <a:t>Thoma</a:t>
            </a:r>
            <a:r>
              <a:rPr lang="en-US" sz="2400" dirty="0" smtClean="0"/>
              <a:t>?</a:t>
            </a:r>
            <a:endParaRPr lang="en-US" sz="2400" dirty="0"/>
          </a:p>
        </p:txBody>
      </p:sp>
      <p:pic>
        <p:nvPicPr>
          <p:cNvPr id="2" name="Picture 1" descr="Screen Shot 2014-06-25 at 12.40.47.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3792" y="3396260"/>
            <a:ext cx="2674152" cy="2708056"/>
          </a:xfrm>
          <a:prstGeom prst="rect">
            <a:avLst/>
          </a:prstGeom>
        </p:spPr>
      </p:pic>
      <p:pic>
        <p:nvPicPr>
          <p:cNvPr id="9" name="Picture 2" descr="File:LKA 2 Oktober 2010 3.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09099" y="1258103"/>
            <a:ext cx="2201922" cy="165144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upload.wikimedia.org/wikipedia/commons/thumb/0/06/Rheinpark_Germersheim_Innenansicht1.JPG/1280px-Rheinpark_Germersheim_Innenansicht1.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09099" y="3099899"/>
            <a:ext cx="2201922" cy="16503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Riesenrad Peter und Pauls Fest 02072010.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003514" y="4991946"/>
            <a:ext cx="2207507" cy="165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47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After work</a:t>
            </a:r>
            <a:endParaRPr lang="en-US" dirty="0"/>
          </a:p>
        </p:txBody>
      </p:sp>
      <p:pic>
        <p:nvPicPr>
          <p:cNvPr id="10" name="Picture 9" descr="Screen Shot 2014-06-25 at 14.16.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111" y="1374362"/>
            <a:ext cx="2944889" cy="3127088"/>
          </a:xfrm>
          <a:prstGeom prst="rect">
            <a:avLst/>
          </a:prstGeom>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59" y="3858870"/>
            <a:ext cx="1706226" cy="15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Screen Shot 2014-06-25 at 15.26.4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131" y="3837631"/>
            <a:ext cx="3004869" cy="3172654"/>
          </a:xfrm>
          <a:prstGeom prst="rect">
            <a:avLst/>
          </a:prstGeom>
        </p:spPr>
      </p:pic>
      <p:pic>
        <p:nvPicPr>
          <p:cNvPr id="2050" name="Picture 2" descr="File:LKA 2 Oktober 2010 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6687" y="2777068"/>
            <a:ext cx="3593170" cy="269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t>It is a </a:t>
            </a:r>
            <a:r>
              <a:rPr lang="en-US" dirty="0" err="1"/>
              <a:t>Hackathon</a:t>
            </a:r>
            <a:r>
              <a:rPr lang="en-US" dirty="0" smtClean="0"/>
              <a:t>! (Demo time)</a:t>
            </a:r>
            <a:endParaRPr lang="en-US" b="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199" y="1387606"/>
            <a:ext cx="1010575" cy="1172129"/>
          </a:xfrm>
          <a:prstGeom prst="rect">
            <a:avLst/>
          </a:prstGeom>
        </p:spPr>
      </p:pic>
      <p:pic>
        <p:nvPicPr>
          <p:cNvPr id="9" name="Picture 8" descr="google-app-engine-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590" y="4041905"/>
            <a:ext cx="3552559" cy="177628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225" y="1417329"/>
            <a:ext cx="1053275" cy="1221656"/>
          </a:xfrm>
          <a:prstGeom prst="rect">
            <a:avLst/>
          </a:prstGeom>
        </p:spPr>
      </p:pic>
      <p:pic>
        <p:nvPicPr>
          <p:cNvPr id="10" name="Picture 9" descr="banner_gc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6517" y="4018481"/>
            <a:ext cx="2108200" cy="2514600"/>
          </a:xfrm>
          <a:prstGeom prst="rect">
            <a:avLst/>
          </a:prstGeom>
        </p:spPr>
      </p:pic>
      <p:pic>
        <p:nvPicPr>
          <p:cNvPr id="20" name="Picture 19" descr="Screen Shot 2014-06-25 at 13.17.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942" y="2250724"/>
            <a:ext cx="1940316" cy="2038673"/>
          </a:xfrm>
          <a:prstGeom prst="rect">
            <a:avLst/>
          </a:prstGeom>
        </p:spPr>
      </p:pic>
      <p:pic>
        <p:nvPicPr>
          <p:cNvPr id="23" name="Picture 22" descr="Screen Shot 2014-06-25 at 14.16.4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943" y="2231288"/>
            <a:ext cx="1941083" cy="2061177"/>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18748" y="2271371"/>
            <a:ext cx="1458772" cy="1538341"/>
          </a:xfrm>
          <a:prstGeom prst="rect">
            <a:avLst/>
          </a:prstGeom>
        </p:spPr>
      </p:pic>
      <p:pic>
        <p:nvPicPr>
          <p:cNvPr id="409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95869" y="1894931"/>
            <a:ext cx="1149879" cy="212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5288" y="1560125"/>
            <a:ext cx="2330979" cy="205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00568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End</a:t>
            </a:r>
            <a:endParaRPr lang="de-CH" dirty="0"/>
          </a:p>
        </p:txBody>
      </p:sp>
      <p:sp>
        <p:nvSpPr>
          <p:cNvPr id="3" name="TextBox 2"/>
          <p:cNvSpPr txBox="1"/>
          <p:nvPr/>
        </p:nvSpPr>
        <p:spPr>
          <a:xfrm>
            <a:off x="256674" y="1732547"/>
            <a:ext cx="6706964" cy="169277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Moto 360 Image:</a:t>
            </a:r>
          </a:p>
          <a:p>
            <a:pPr fontAlgn="base">
              <a:spcBef>
                <a:spcPts val="600"/>
              </a:spcBef>
              <a:spcAft>
                <a:spcPct val="0"/>
              </a:spcAft>
              <a:buClr>
                <a:srgbClr val="F0AB00"/>
              </a:buClr>
              <a:buSzPct val="80000"/>
            </a:pPr>
            <a:endParaRPr lang="de-DE"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Chris F</a:t>
            </a:r>
            <a:endParaRPr lang="de-CH"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de-CH" kern="0" dirty="0" smtClean="0">
                <a:ea typeface="Arial Unicode MS" pitchFamily="34" charset="-128"/>
                <a:cs typeface="Arial Unicode MS" pitchFamily="34" charset="-128"/>
              </a:rPr>
              <a:t>http</a:t>
            </a:r>
            <a:r>
              <a:rPr lang="de-CH" kern="0" dirty="0">
                <a:ea typeface="Arial Unicode MS" pitchFamily="34" charset="-128"/>
                <a:cs typeface="Arial Unicode MS" pitchFamily="34" charset="-128"/>
              </a:rPr>
              <a:t>://commons.wikimedia.org/wiki/File:Moto_360_smartwatch.jpg</a:t>
            </a:r>
          </a:p>
          <a:p>
            <a:pPr fontAlgn="base">
              <a:spcBef>
                <a:spcPts val="600"/>
              </a:spcBef>
              <a:spcAft>
                <a:spcPct val="0"/>
              </a:spcAft>
              <a:buClr>
                <a:srgbClr val="F0AB00"/>
              </a:buClr>
              <a:buSzPct val="80000"/>
            </a:pPr>
            <a:r>
              <a:rPr lang="de-CH" kern="0" dirty="0" smtClean="0">
                <a:ea typeface="Arial Unicode MS" pitchFamily="34" charset="-128"/>
                <a:cs typeface="Arial Unicode MS" pitchFamily="34" charset="-128"/>
              </a:rPr>
              <a:t>CC </a:t>
            </a:r>
            <a:r>
              <a:rPr lang="de-CH" kern="0" dirty="0">
                <a:ea typeface="Arial Unicode MS" pitchFamily="34" charset="-128"/>
                <a:cs typeface="Arial Unicode MS" pitchFamily="34" charset="-128"/>
              </a:rPr>
              <a:t>BY 2.0</a:t>
            </a:r>
            <a:endParaRPr lang="de-CH"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955470715"/>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4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97</Words>
  <Application>Microsoft Office PowerPoint</Application>
  <PresentationFormat>On-screen Show (4:3)</PresentationFormat>
  <Paragraphs>30</Paragraphs>
  <Slides>7</Slides>
  <Notes>3</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SAP_2014_v1.0</vt:lpstr>
      <vt:lpstr>Where?  Find Friends, Co-Workers and maneuver through Buildings </vt:lpstr>
      <vt:lpstr>Team</vt:lpstr>
      <vt:lpstr>In the office?</vt:lpstr>
      <vt:lpstr>After work </vt:lpstr>
      <vt:lpstr>After work</vt:lpstr>
      <vt:lpstr>It is a Hackathon! (Demo time)</vt:lpstr>
      <vt:lpstr>End</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Thoma, Matthias</cp:lastModifiedBy>
  <cp:revision>49</cp:revision>
  <dcterms:created xsi:type="dcterms:W3CDTF">2014-04-07T09:46:27Z</dcterms:created>
  <dcterms:modified xsi:type="dcterms:W3CDTF">2014-06-29T11:23:56Z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